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2" r:id="rId3"/>
    <p:sldId id="263" r:id="rId4"/>
    <p:sldId id="264" r:id="rId5"/>
    <p:sldId id="265" r:id="rId6"/>
    <p:sldId id="266" r:id="rId7"/>
    <p:sldId id="261" r:id="rId8"/>
    <p:sldId id="260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81035-CC87-4D1B-99F5-956B7B3E25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1A44-03B8-4E31-8897-EE52B0683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0DF4F7-8F6F-44B8-8197-8D2AA05CA031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52371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205038"/>
            <a:ext cx="8229600" cy="1143000"/>
          </a:xfrm>
          <a:solidFill>
            <a:srgbClr val="FF5050"/>
          </a:solidFill>
        </p:spPr>
        <p:txBody>
          <a:bodyPr/>
          <a:lstStyle/>
          <a:p>
            <a:pPr marL="539750" indent="-539750" algn="l" eaLnBrk="1" hangingPunct="1">
              <a:defRPr/>
            </a:pPr>
            <a:r>
              <a:rPr lang="en-US" altLang="zh-TW" sz="3600" smtClean="0"/>
              <a:t>1. </a:t>
            </a:r>
            <a:r>
              <a:rPr lang="zh-TW" altLang="en-US" sz="3600" smtClean="0"/>
              <a:t>企業經營的成功法則不斷再變，我們應如何應對？ </a:t>
            </a:r>
          </a:p>
        </p:txBody>
      </p:sp>
      <p:sp>
        <p:nvSpPr>
          <p:cNvPr id="47108" name="Rectangle 7"/>
          <p:cNvSpPr>
            <a:spLocks noChangeArrowheads="1"/>
          </p:cNvSpPr>
          <p:nvPr/>
        </p:nvSpPr>
        <p:spPr bwMode="auto">
          <a:xfrm>
            <a:off x="5219700" y="2997200"/>
            <a:ext cx="2305050" cy="2303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47109" name="Picture 5" descr="j0296993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64163" y="2924175"/>
            <a:ext cx="1995487" cy="2244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7DB3F-7D8F-41C8-8CB3-A9EB23AC5FDB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46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zh-TW" altLang="en-US" smtClean="0">
                <a:latin typeface="標楷體" pitchFamily="65" charset="-120"/>
              </a:rPr>
              <a:t>外在環境：機會或威脅？</a:t>
            </a:r>
          </a:p>
        </p:txBody>
      </p:sp>
      <p:sp>
        <p:nvSpPr>
          <p:cNvPr id="50180" name="Oval 3"/>
          <p:cNvSpPr>
            <a:spLocks noChangeArrowheads="1"/>
          </p:cNvSpPr>
          <p:nvPr/>
        </p:nvSpPr>
        <p:spPr bwMode="auto">
          <a:xfrm>
            <a:off x="1371600" y="1066800"/>
            <a:ext cx="6019800" cy="5257800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1" name="Oval 4"/>
          <p:cNvSpPr>
            <a:spLocks noChangeArrowheads="1"/>
          </p:cNvSpPr>
          <p:nvPr/>
        </p:nvSpPr>
        <p:spPr bwMode="auto">
          <a:xfrm>
            <a:off x="2971800" y="2362200"/>
            <a:ext cx="2971800" cy="2743200"/>
          </a:xfrm>
          <a:prstGeom prst="ellipse">
            <a:avLst/>
          </a:prstGeom>
          <a:solidFill>
            <a:srgbClr val="0033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2" name="Line 5"/>
          <p:cNvSpPr>
            <a:spLocks noChangeShapeType="1"/>
          </p:cNvSpPr>
          <p:nvPr/>
        </p:nvSpPr>
        <p:spPr bwMode="auto">
          <a:xfrm>
            <a:off x="4495800" y="1066800"/>
            <a:ext cx="0" cy="213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3" name="Line 6"/>
          <p:cNvSpPr>
            <a:spLocks noChangeShapeType="1"/>
          </p:cNvSpPr>
          <p:nvPr/>
        </p:nvSpPr>
        <p:spPr bwMode="auto">
          <a:xfrm>
            <a:off x="4495800" y="5105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4" name="Oval 7"/>
          <p:cNvSpPr>
            <a:spLocks noChangeArrowheads="1"/>
          </p:cNvSpPr>
          <p:nvPr/>
        </p:nvSpPr>
        <p:spPr bwMode="auto">
          <a:xfrm>
            <a:off x="3886200" y="3200400"/>
            <a:ext cx="1219200" cy="1066800"/>
          </a:xfrm>
          <a:prstGeom prst="ellipse">
            <a:avLst/>
          </a:prstGeom>
          <a:solidFill>
            <a:schemeClr val="bg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5" name="Text Box 8"/>
          <p:cNvSpPr txBox="1">
            <a:spLocks noChangeArrowheads="1"/>
          </p:cNvSpPr>
          <p:nvPr/>
        </p:nvSpPr>
        <p:spPr bwMode="auto">
          <a:xfrm>
            <a:off x="4267200" y="35052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400">
                <a:latin typeface="Times New Roman" pitchFamily="18" charset="0"/>
              </a:rPr>
              <a:t>3C</a:t>
            </a:r>
          </a:p>
        </p:txBody>
      </p:sp>
      <p:sp>
        <p:nvSpPr>
          <p:cNvPr id="50186" name="Line 9"/>
          <p:cNvSpPr>
            <a:spLocks noChangeShapeType="1"/>
          </p:cNvSpPr>
          <p:nvPr/>
        </p:nvSpPr>
        <p:spPr bwMode="auto">
          <a:xfrm flipH="1">
            <a:off x="2133600" y="4038600"/>
            <a:ext cx="18288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7" name="Line 10"/>
          <p:cNvSpPr>
            <a:spLocks noChangeShapeType="1"/>
          </p:cNvSpPr>
          <p:nvPr/>
        </p:nvSpPr>
        <p:spPr bwMode="auto">
          <a:xfrm>
            <a:off x="5029200" y="4038600"/>
            <a:ext cx="17526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8" name="Text Box 11"/>
          <p:cNvSpPr txBox="1">
            <a:spLocks noChangeArrowheads="1"/>
          </p:cNvSpPr>
          <p:nvPr/>
        </p:nvSpPr>
        <p:spPr bwMode="auto">
          <a:xfrm>
            <a:off x="3810000" y="4492625"/>
            <a:ext cx="1327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競爭白熱化</a:t>
            </a:r>
            <a:endParaRPr lang="zh-TW" altLang="en-US" sz="2400" b="1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50189" name="Text Box 12"/>
          <p:cNvSpPr txBox="1">
            <a:spLocks noChangeArrowheads="1"/>
          </p:cNvSpPr>
          <p:nvPr/>
        </p:nvSpPr>
        <p:spPr bwMode="auto">
          <a:xfrm>
            <a:off x="3200400" y="2895600"/>
            <a:ext cx="86995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成功法</a:t>
            </a:r>
          </a:p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則不斷</a:t>
            </a:r>
          </a:p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改變</a:t>
            </a:r>
            <a:endParaRPr lang="zh-TW" altLang="en-US" sz="2400" b="1">
              <a:solidFill>
                <a:srgbClr val="FF99FF"/>
              </a:solidFill>
              <a:latin typeface="Times New Roman" pitchFamily="18" charset="0"/>
            </a:endParaRPr>
          </a:p>
        </p:txBody>
      </p:sp>
      <p:sp>
        <p:nvSpPr>
          <p:cNvPr id="50190" name="Text Box 13"/>
          <p:cNvSpPr txBox="1">
            <a:spLocks noChangeArrowheads="1"/>
          </p:cNvSpPr>
          <p:nvPr/>
        </p:nvSpPr>
        <p:spPr bwMode="auto">
          <a:xfrm>
            <a:off x="5105400" y="3048000"/>
            <a:ext cx="6413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顧客</a:t>
            </a:r>
          </a:p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主權</a:t>
            </a:r>
          </a:p>
        </p:txBody>
      </p:sp>
      <p:sp>
        <p:nvSpPr>
          <p:cNvPr id="50191" name="Line 14"/>
          <p:cNvSpPr>
            <a:spLocks noChangeShapeType="1"/>
          </p:cNvSpPr>
          <p:nvPr/>
        </p:nvSpPr>
        <p:spPr bwMode="auto">
          <a:xfrm flipH="1">
            <a:off x="2971800" y="4953000"/>
            <a:ext cx="838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92" name="Line 15"/>
          <p:cNvSpPr>
            <a:spLocks noChangeShapeType="1"/>
          </p:cNvSpPr>
          <p:nvPr/>
        </p:nvSpPr>
        <p:spPr bwMode="auto">
          <a:xfrm>
            <a:off x="5105400" y="4953000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69456" name="Text Box 16"/>
          <p:cNvSpPr txBox="1">
            <a:spLocks noChangeArrowheads="1"/>
          </p:cNvSpPr>
          <p:nvPr/>
        </p:nvSpPr>
        <p:spPr bwMode="auto">
          <a:xfrm>
            <a:off x="5638800" y="4876800"/>
            <a:ext cx="4127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快</a:t>
            </a:r>
          </a:p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速</a:t>
            </a:r>
          </a:p>
        </p:txBody>
      </p:sp>
      <p:sp>
        <p:nvSpPr>
          <p:cNvPr id="1469457" name="Text Box 17"/>
          <p:cNvSpPr txBox="1">
            <a:spLocks noChangeArrowheads="1"/>
          </p:cNvSpPr>
          <p:nvPr/>
        </p:nvSpPr>
        <p:spPr bwMode="auto">
          <a:xfrm>
            <a:off x="4784725" y="5297488"/>
            <a:ext cx="412750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樣</a:t>
            </a:r>
          </a:p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新</a:t>
            </a:r>
          </a:p>
        </p:txBody>
      </p:sp>
      <p:sp>
        <p:nvSpPr>
          <p:cNvPr id="1469458" name="Text Box 18"/>
          <p:cNvSpPr txBox="1">
            <a:spLocks noChangeArrowheads="1"/>
          </p:cNvSpPr>
          <p:nvPr/>
        </p:nvSpPr>
        <p:spPr bwMode="auto">
          <a:xfrm>
            <a:off x="3641725" y="5221288"/>
            <a:ext cx="412750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質</a:t>
            </a:r>
          </a:p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優</a:t>
            </a:r>
          </a:p>
        </p:txBody>
      </p:sp>
      <p:sp>
        <p:nvSpPr>
          <p:cNvPr id="1469459" name="Text Box 19"/>
          <p:cNvSpPr txBox="1">
            <a:spLocks noChangeArrowheads="1"/>
          </p:cNvSpPr>
          <p:nvPr/>
        </p:nvSpPr>
        <p:spPr bwMode="auto">
          <a:xfrm>
            <a:off x="2955925" y="4840288"/>
            <a:ext cx="412750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價</a:t>
            </a:r>
          </a:p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66FF33"/>
                </a:solidFill>
                <a:latin typeface="Times New Roman" pitchFamily="18" charset="0"/>
                <a:ea typeface="標楷體" pitchFamily="65" charset="-120"/>
              </a:rPr>
              <a:t>低</a:t>
            </a:r>
          </a:p>
        </p:txBody>
      </p:sp>
      <p:sp>
        <p:nvSpPr>
          <p:cNvPr id="50197" name="Line 20"/>
          <p:cNvSpPr>
            <a:spLocks noChangeShapeType="1"/>
          </p:cNvSpPr>
          <p:nvPr/>
        </p:nvSpPr>
        <p:spPr bwMode="auto">
          <a:xfrm flipH="1" flipV="1">
            <a:off x="2362200" y="1752600"/>
            <a:ext cx="990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98" name="Line 21"/>
          <p:cNvSpPr>
            <a:spLocks noChangeShapeType="1"/>
          </p:cNvSpPr>
          <p:nvPr/>
        </p:nvSpPr>
        <p:spPr bwMode="auto">
          <a:xfrm>
            <a:off x="1371600" y="3733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69462" name="Text Box 22"/>
          <p:cNvSpPr txBox="1">
            <a:spLocks noChangeArrowheads="1"/>
          </p:cNvSpPr>
          <p:nvPr/>
        </p:nvSpPr>
        <p:spPr bwMode="auto">
          <a:xfrm>
            <a:off x="3200400" y="1524000"/>
            <a:ext cx="6413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管理</a:t>
            </a:r>
          </a:p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典範</a:t>
            </a:r>
          </a:p>
        </p:txBody>
      </p:sp>
      <p:sp>
        <p:nvSpPr>
          <p:cNvPr id="1469463" name="Text Box 23"/>
          <p:cNvSpPr txBox="1">
            <a:spLocks noChangeArrowheads="1"/>
          </p:cNvSpPr>
          <p:nvPr/>
        </p:nvSpPr>
        <p:spPr bwMode="auto">
          <a:xfrm>
            <a:off x="1981200" y="2514600"/>
            <a:ext cx="6413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科技</a:t>
            </a:r>
          </a:p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典範</a:t>
            </a:r>
          </a:p>
        </p:txBody>
      </p:sp>
      <p:sp>
        <p:nvSpPr>
          <p:cNvPr id="1469464" name="Text Box 24"/>
          <p:cNvSpPr txBox="1">
            <a:spLocks noChangeArrowheads="1"/>
          </p:cNvSpPr>
          <p:nvPr/>
        </p:nvSpPr>
        <p:spPr bwMode="auto">
          <a:xfrm>
            <a:off x="1905000" y="4038600"/>
            <a:ext cx="6413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經營</a:t>
            </a:r>
          </a:p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rgbClr val="FF99FF"/>
                </a:solidFill>
                <a:latin typeface="Times New Roman" pitchFamily="18" charset="0"/>
                <a:ea typeface="標楷體" pitchFamily="65" charset="-120"/>
              </a:rPr>
              <a:t>典範</a:t>
            </a:r>
          </a:p>
        </p:txBody>
      </p:sp>
      <p:sp>
        <p:nvSpPr>
          <p:cNvPr id="50202" name="Line 25"/>
          <p:cNvSpPr>
            <a:spLocks noChangeShapeType="1"/>
          </p:cNvSpPr>
          <p:nvPr/>
        </p:nvSpPr>
        <p:spPr bwMode="auto">
          <a:xfrm flipV="1">
            <a:off x="5410200" y="1676400"/>
            <a:ext cx="914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203" name="Line 26"/>
          <p:cNvSpPr>
            <a:spLocks noChangeShapeType="1"/>
          </p:cNvSpPr>
          <p:nvPr/>
        </p:nvSpPr>
        <p:spPr bwMode="auto">
          <a:xfrm>
            <a:off x="5943600" y="3657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69467" name="Text Box 27"/>
          <p:cNvSpPr txBox="1">
            <a:spLocks noChangeArrowheads="1"/>
          </p:cNvSpPr>
          <p:nvPr/>
        </p:nvSpPr>
        <p:spPr bwMode="auto">
          <a:xfrm>
            <a:off x="4860925" y="1487488"/>
            <a:ext cx="869950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個人化</a:t>
            </a:r>
          </a:p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區隔</a:t>
            </a:r>
          </a:p>
        </p:txBody>
      </p:sp>
      <p:sp>
        <p:nvSpPr>
          <p:cNvPr id="1469468" name="Text Box 28"/>
          <p:cNvSpPr txBox="1">
            <a:spLocks noChangeArrowheads="1"/>
          </p:cNvSpPr>
          <p:nvPr/>
        </p:nvSpPr>
        <p:spPr bwMode="auto">
          <a:xfrm>
            <a:off x="6019800" y="2590800"/>
            <a:ext cx="8699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整合化</a:t>
            </a:r>
          </a:p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需求</a:t>
            </a:r>
          </a:p>
        </p:txBody>
      </p:sp>
      <p:sp>
        <p:nvSpPr>
          <p:cNvPr id="1469469" name="Text Box 29"/>
          <p:cNvSpPr txBox="1">
            <a:spLocks noChangeArrowheads="1"/>
          </p:cNvSpPr>
          <p:nvPr/>
        </p:nvSpPr>
        <p:spPr bwMode="auto">
          <a:xfrm>
            <a:off x="6096000" y="3962400"/>
            <a:ext cx="8699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全球化</a:t>
            </a:r>
          </a:p>
          <a:p>
            <a:pPr algn="l">
              <a:spcBef>
                <a:spcPct val="20000"/>
              </a:spcBef>
            </a:pPr>
            <a:r>
              <a:rPr lang="zh-TW" altLang="en-US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市場</a:t>
            </a:r>
          </a:p>
        </p:txBody>
      </p:sp>
      <p:pic>
        <p:nvPicPr>
          <p:cNvPr id="50207" name="Picture 30" descr="j023474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740650" y="5084763"/>
            <a:ext cx="1219200" cy="121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9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9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6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6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6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6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6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6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6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6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6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6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6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6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9456" grpId="0" autoUpdateAnimBg="0"/>
      <p:bldP spid="1469457" grpId="0" autoUpdateAnimBg="0"/>
      <p:bldP spid="1469458" grpId="0" autoUpdateAnimBg="0"/>
      <p:bldP spid="1469459" grpId="0" autoUpdateAnimBg="0"/>
      <p:bldP spid="1469462" grpId="0" autoUpdateAnimBg="0"/>
      <p:bldP spid="1469463" grpId="0" autoUpdateAnimBg="0"/>
      <p:bldP spid="1469464" grpId="0" autoUpdateAnimBg="0"/>
      <p:bldP spid="1469467" grpId="0" autoUpdateAnimBg="0"/>
      <p:bldP spid="1469468" grpId="0" autoUpdateAnimBg="0"/>
      <p:bldP spid="146946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838AD6-022B-4CAF-BD9F-4E91297CE164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1470466" name="Picture 2" descr="背滾式跳高"/>
          <p:cNvPicPr>
            <a:picLocks noChangeAspect="1" noChangeArrowheads="1"/>
          </p:cNvPicPr>
          <p:nvPr/>
        </p:nvPicPr>
        <p:blipFill>
          <a:blip r:embed="rId2">
            <a:lum contrast="24000"/>
          </a:blip>
          <a:srcRect/>
          <a:stretch>
            <a:fillRect/>
          </a:stretch>
        </p:blipFill>
        <p:spPr bwMode="auto">
          <a:xfrm>
            <a:off x="1676400" y="2057400"/>
            <a:ext cx="5840413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70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跳高的典範</a:t>
            </a:r>
            <a:r>
              <a:rPr lang="en-US" altLang="zh-TW" smtClean="0"/>
              <a:t>(Paradigm)</a:t>
            </a:r>
          </a:p>
        </p:txBody>
      </p:sp>
      <p:sp>
        <p:nvSpPr>
          <p:cNvPr id="1470468" name="Text Box 4"/>
          <p:cNvSpPr txBox="1">
            <a:spLocks noChangeArrowheads="1"/>
          </p:cNvSpPr>
          <p:nvPr/>
        </p:nvSpPr>
        <p:spPr bwMode="auto">
          <a:xfrm>
            <a:off x="2286000" y="1371600"/>
            <a:ext cx="4622800" cy="579438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2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剪刀式    腹滾式   背滾式</a:t>
            </a:r>
          </a:p>
        </p:txBody>
      </p:sp>
      <p:pic>
        <p:nvPicPr>
          <p:cNvPr id="1470469" name="Picture 5" descr="j021911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451725" y="5060950"/>
            <a:ext cx="1692275" cy="11668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0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0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70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70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046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4F52F-3ED8-4EF3-9D9C-038B10E446CF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47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她們的職業？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36663" y="957263"/>
            <a:ext cx="6535737" cy="5319712"/>
            <a:chOff x="1643" y="1200"/>
            <a:chExt cx="2473" cy="1897"/>
          </a:xfrm>
        </p:grpSpPr>
        <p:pic>
          <p:nvPicPr>
            <p:cNvPr id="52230" name="Picture 4" descr="彩色護士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43" y="1223"/>
              <a:ext cx="2473" cy="18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231" name="Rectangle 5"/>
            <p:cNvSpPr>
              <a:spLocks noChangeArrowheads="1"/>
            </p:cNvSpPr>
            <p:nvPr/>
          </p:nvSpPr>
          <p:spPr bwMode="auto">
            <a:xfrm>
              <a:off x="2448" y="1200"/>
              <a:ext cx="1008" cy="187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1471494" name="Picture 6" descr="彩色護士"/>
          <p:cNvPicPr>
            <a:picLocks noChangeAspect="1" noChangeArrowheads="1"/>
          </p:cNvPicPr>
          <p:nvPr/>
        </p:nvPicPr>
        <p:blipFill>
          <a:blip r:embed="rId2">
            <a:lum contrast="48000"/>
          </a:blip>
          <a:srcRect/>
          <a:stretch>
            <a:fillRect/>
          </a:stretch>
        </p:blipFill>
        <p:spPr bwMode="auto">
          <a:xfrm>
            <a:off x="1066800" y="990600"/>
            <a:ext cx="6934200" cy="525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A5B47-F0FB-4994-B65F-A35870DEE1B2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28800" y="1371600"/>
            <a:ext cx="5695950" cy="4276725"/>
            <a:chOff x="1152" y="864"/>
            <a:chExt cx="3588" cy="2694"/>
          </a:xfrm>
        </p:grpSpPr>
        <p:pic>
          <p:nvPicPr>
            <p:cNvPr id="53255" name="Picture 3" descr="直衝老鼠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52" y="864"/>
              <a:ext cx="3588" cy="2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72516" name="Rectangle 4"/>
            <p:cNvSpPr>
              <a:spLocks noChangeArrowheads="1"/>
            </p:cNvSpPr>
            <p:nvPr/>
          </p:nvSpPr>
          <p:spPr bwMode="auto">
            <a:xfrm>
              <a:off x="2592" y="864"/>
              <a:ext cx="624" cy="268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75686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pic>
        <p:nvPicPr>
          <p:cNvPr id="1472517" name="Picture 5" descr="直衝老鼠"/>
          <p:cNvPicPr>
            <a:picLocks noChangeAspect="1" noChangeArrowheads="1"/>
          </p:cNvPicPr>
          <p:nvPr/>
        </p:nvPicPr>
        <p:blipFill>
          <a:blip r:embed="rId2">
            <a:lum contrast="36000"/>
          </a:blip>
          <a:srcRect/>
          <a:stretch>
            <a:fillRect/>
          </a:stretch>
        </p:blipFill>
        <p:spPr bwMode="auto">
          <a:xfrm>
            <a:off x="1828800" y="1371600"/>
            <a:ext cx="569595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72518" name="Rectangle 6"/>
          <p:cNvSpPr>
            <a:spLocks noGrp="1" noChangeArrowheads="1"/>
          </p:cNvSpPr>
          <p:nvPr>
            <p:ph type="title"/>
          </p:nvPr>
        </p:nvSpPr>
        <p:spPr>
          <a:xfrm>
            <a:off x="7048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老鼠走迷宮</a:t>
            </a:r>
          </a:p>
        </p:txBody>
      </p:sp>
      <p:sp>
        <p:nvSpPr>
          <p:cNvPr id="1472519" name="Text Box 7"/>
          <p:cNvSpPr txBox="1">
            <a:spLocks noChangeArrowheads="1"/>
          </p:cNvSpPr>
          <p:nvPr/>
        </p:nvSpPr>
        <p:spPr bwMode="auto">
          <a:xfrm>
            <a:off x="631825" y="4972050"/>
            <a:ext cx="8320088" cy="57943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200" b="1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超越「遊戲規則」、典範轉移</a:t>
            </a:r>
            <a:r>
              <a:rPr lang="en-US" altLang="zh-TW" sz="3200" b="1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(Paradigm shift)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72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72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251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13D4A-4F97-4FD2-A74A-25C56629DC91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4827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典範轉移：</a:t>
            </a:r>
            <a:r>
              <a:rPr lang="en-US" altLang="zh-TW" sz="2800" b="0" smtClean="0">
                <a:solidFill>
                  <a:srgbClr val="FFFF00"/>
                </a:solidFill>
              </a:rPr>
              <a:t>IBM vs Apple</a:t>
            </a:r>
          </a:p>
        </p:txBody>
      </p:sp>
      <p:sp>
        <p:nvSpPr>
          <p:cNvPr id="148275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4038600" cy="4968875"/>
          </a:xfrm>
          <a:solidFill>
            <a:schemeClr val="bg2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b="1" smtClean="0">
                <a:solidFill>
                  <a:srgbClr val="FF3300"/>
                </a:solidFill>
              </a:rPr>
              <a:t>IBM</a:t>
            </a:r>
            <a:r>
              <a:rPr lang="zh-TW" altLang="en-US" sz="2400" b="1" smtClean="0">
                <a:solidFill>
                  <a:srgbClr val="FF3300"/>
                </a:solidFill>
              </a:rPr>
              <a:t>是製造電腦的核心，也就是自己製造微處理機。</a:t>
            </a:r>
            <a:r>
              <a:rPr lang="en-US" altLang="zh-TW" sz="2400" b="1" smtClean="0">
                <a:solidFill>
                  <a:srgbClr val="FF3300"/>
                </a:solidFill>
              </a:rPr>
              <a:t>IBM</a:t>
            </a:r>
            <a:r>
              <a:rPr lang="zh-TW" altLang="en-US" sz="2400" b="1" smtClean="0">
                <a:solidFill>
                  <a:srgbClr val="FF3300"/>
                </a:solidFill>
              </a:rPr>
              <a:t>是這方面的權威。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b="1" smtClean="0">
                <a:solidFill>
                  <a:srgbClr val="FFFF00"/>
                </a:solidFill>
              </a:rPr>
              <a:t>IBM</a:t>
            </a:r>
            <a:r>
              <a:rPr lang="zh-TW" altLang="en-US" sz="2400" b="1" smtClean="0">
                <a:solidFill>
                  <a:srgbClr val="FFFF00"/>
                </a:solidFill>
              </a:rPr>
              <a:t>通常自己發展電腦軟體，</a:t>
            </a:r>
            <a:r>
              <a:rPr lang="en-US" altLang="zh-TW" sz="2400" b="1" smtClean="0">
                <a:solidFill>
                  <a:srgbClr val="FFFF00"/>
                </a:solidFill>
              </a:rPr>
              <a:t>IBM</a:t>
            </a:r>
            <a:r>
              <a:rPr lang="zh-TW" altLang="en-US" sz="2400" b="1" smtClean="0">
                <a:solidFill>
                  <a:srgbClr val="FFFF00"/>
                </a:solidFill>
              </a:rPr>
              <a:t>擁有相當優秀的軟體工程師。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b="1" smtClean="0">
                <a:solidFill>
                  <a:srgbClr val="66FF33"/>
                </a:solidFill>
              </a:rPr>
              <a:t>IBM</a:t>
            </a:r>
            <a:r>
              <a:rPr lang="zh-TW" altLang="en-US" sz="2400" b="1" smtClean="0">
                <a:solidFill>
                  <a:srgbClr val="66FF33"/>
                </a:solidFill>
              </a:rPr>
              <a:t>把電腦交給極為優秀的</a:t>
            </a:r>
            <a:r>
              <a:rPr lang="en-US" altLang="zh-TW" sz="2400" b="1" smtClean="0">
                <a:solidFill>
                  <a:srgbClr val="66FF33"/>
                </a:solidFill>
              </a:rPr>
              <a:t>IBM</a:t>
            </a:r>
            <a:r>
              <a:rPr lang="zh-TW" altLang="en-US" sz="2400" b="1" smtClean="0">
                <a:solidFill>
                  <a:srgbClr val="66FF33"/>
                </a:solidFill>
              </a:rPr>
              <a:t>業務代表銷售。</a:t>
            </a:r>
          </a:p>
          <a:p>
            <a:pPr eaLnBrk="1" hangingPunct="1">
              <a:lnSpc>
                <a:spcPct val="80000"/>
              </a:lnSpc>
            </a:pPr>
            <a:endParaRPr lang="zh-TW" altLang="en-US" sz="2400" b="1" smtClean="0">
              <a:solidFill>
                <a:srgbClr val="66FF33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en-US" sz="2400" b="1" smtClean="0"/>
              <a:t>除非得到</a:t>
            </a:r>
            <a:r>
              <a:rPr lang="en-US" altLang="zh-TW" sz="2400" b="1" smtClean="0"/>
              <a:t>IBM</a:t>
            </a:r>
            <a:r>
              <a:rPr lang="zh-TW" altLang="en-US" sz="2400" b="1" smtClean="0"/>
              <a:t>的許可，否則任何人都不可以打開</a:t>
            </a:r>
            <a:r>
              <a:rPr lang="en-US" altLang="zh-TW" sz="2400" b="1" smtClean="0"/>
              <a:t>IBM</a:t>
            </a:r>
            <a:r>
              <a:rPr lang="zh-TW" altLang="en-US" sz="2400" b="1" smtClean="0"/>
              <a:t>的產品。 </a:t>
            </a:r>
          </a:p>
        </p:txBody>
      </p:sp>
      <p:sp>
        <p:nvSpPr>
          <p:cNvPr id="148275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67250" y="1268413"/>
            <a:ext cx="4038600" cy="4968875"/>
          </a:xfrm>
          <a:solidFill>
            <a:srgbClr val="008080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400" b="1" smtClean="0">
                <a:solidFill>
                  <a:srgbClr val="FF3300"/>
                </a:solidFill>
              </a:rPr>
              <a:t>由於自己缺乏製造微處理機的資金，所以蘋果就到外面買。</a:t>
            </a:r>
            <a:r>
              <a:rPr lang="zh-TW" altLang="en-US" sz="2400" b="1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zh-TW" alt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smtClean="0">
                <a:solidFill>
                  <a:srgbClr val="FFFF00"/>
                </a:solidFill>
              </a:rPr>
              <a:t>由於缺乏聘僱軟體工程師的財力，所以就請微軟幫他們寫軟體。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b="1" smtClean="0">
                <a:solidFill>
                  <a:srgbClr val="66FF33"/>
                </a:solidFill>
              </a:rPr>
              <a:t>由於品牌新、公司小、業務人員少，所以蘋果就在全國各地設立經銷商。</a:t>
            </a:r>
            <a:r>
              <a:rPr lang="zh-TW" altLang="en-US" sz="2400" b="1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b="1" smtClean="0"/>
              <a:t>為了鼓勵更多人使用，不但讓使用者可以輕易打開蘋果，還留下一些空槽可以讓使用者隨時添加新卡。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7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7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8275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8275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82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82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7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827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827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7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827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827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7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827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827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2757" grpId="0" build="p" animBg="1"/>
      <p:bldP spid="1482758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08CC8-DF34-4303-BEFE-57D0EAF5C5EA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1710082" name="Picture 2" descr="新電農"/>
          <p:cNvPicPr>
            <a:picLocks noChangeAspect="1" noChangeArrowheads="1"/>
          </p:cNvPicPr>
          <p:nvPr/>
        </p:nvPicPr>
        <p:blipFill>
          <a:blip r:embed="rId2">
            <a:lum bright="-6000" contrast="30000"/>
          </a:blip>
          <a:srcRect/>
          <a:stretch>
            <a:fillRect/>
          </a:stretch>
        </p:blipFill>
        <p:spPr bwMode="auto">
          <a:xfrm>
            <a:off x="185738" y="1981200"/>
            <a:ext cx="877252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100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郵差的未來？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90663" y="1268413"/>
            <a:ext cx="2008187" cy="4495800"/>
            <a:chOff x="2789" y="935"/>
            <a:chExt cx="1270" cy="2722"/>
          </a:xfrm>
        </p:grpSpPr>
        <p:sp>
          <p:nvSpPr>
            <p:cNvPr id="49159" name="AutoShape 5"/>
            <p:cNvSpPr>
              <a:spLocks noChangeArrowheads="1"/>
            </p:cNvSpPr>
            <p:nvPr/>
          </p:nvSpPr>
          <p:spPr bwMode="auto">
            <a:xfrm>
              <a:off x="2789" y="935"/>
              <a:ext cx="1270" cy="2722"/>
            </a:xfrm>
            <a:prstGeom prst="wedgeRectCallout">
              <a:avLst>
                <a:gd name="adj1" fmla="val 160157"/>
                <a:gd name="adj2" fmla="val 18111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pic>
          <p:nvPicPr>
            <p:cNvPr id="49160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35" y="981"/>
              <a:ext cx="1158" cy="2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9158" name="Picture 10" descr="j0283590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7019925" y="5118100"/>
            <a:ext cx="1152525" cy="11525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10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10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41BD2-5035-4C52-80F1-95882E186B02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48131" name="Rectangle 27"/>
          <p:cNvSpPr>
            <a:spLocks noChangeArrowheads="1"/>
          </p:cNvSpPr>
          <p:nvPr/>
        </p:nvSpPr>
        <p:spPr bwMode="auto">
          <a:xfrm>
            <a:off x="468313" y="14843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0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衰退：專業本位過頭 </a:t>
            </a:r>
            <a:r>
              <a:rPr lang="en-US" altLang="zh-TW" sz="3600" smtClean="0"/>
              <a:t>+ </a:t>
            </a:r>
            <a:r>
              <a:rPr lang="zh-TW" altLang="en-US" sz="3600" smtClean="0"/>
              <a:t>團隊能力不足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14400" y="990600"/>
            <a:ext cx="7086600" cy="3178175"/>
            <a:chOff x="576" y="888"/>
            <a:chExt cx="4464" cy="2002"/>
          </a:xfrm>
        </p:grpSpPr>
        <p:sp>
          <p:nvSpPr>
            <p:cNvPr id="48148" name="Line 4"/>
            <p:cNvSpPr>
              <a:spLocks noChangeShapeType="1"/>
            </p:cNvSpPr>
            <p:nvPr/>
          </p:nvSpPr>
          <p:spPr bwMode="auto">
            <a:xfrm>
              <a:off x="1488" y="2544"/>
              <a:ext cx="3552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49" name="Freeform 5"/>
            <p:cNvSpPr>
              <a:spLocks/>
            </p:cNvSpPr>
            <p:nvPr/>
          </p:nvSpPr>
          <p:spPr bwMode="auto">
            <a:xfrm>
              <a:off x="1488" y="888"/>
              <a:ext cx="3264" cy="1656"/>
            </a:xfrm>
            <a:custGeom>
              <a:avLst/>
              <a:gdLst>
                <a:gd name="T0" fmla="*/ 0 w 3216"/>
                <a:gd name="T1" fmla="*/ 1608 h 1608"/>
                <a:gd name="T2" fmla="*/ 960 w 3216"/>
                <a:gd name="T3" fmla="*/ 1080 h 1608"/>
                <a:gd name="T4" fmla="*/ 1776 w 3216"/>
                <a:gd name="T5" fmla="*/ 216 h 1608"/>
                <a:gd name="T6" fmla="*/ 2544 w 3216"/>
                <a:gd name="T7" fmla="*/ 120 h 1608"/>
                <a:gd name="T8" fmla="*/ 3216 w 3216"/>
                <a:gd name="T9" fmla="*/ 936 h 16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16"/>
                <a:gd name="T16" fmla="*/ 0 h 1608"/>
                <a:gd name="T17" fmla="*/ 3216 w 3216"/>
                <a:gd name="T18" fmla="*/ 1608 h 16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16" h="1608">
                  <a:moveTo>
                    <a:pt x="0" y="1608"/>
                  </a:moveTo>
                  <a:cubicBezTo>
                    <a:pt x="332" y="1460"/>
                    <a:pt x="664" y="1312"/>
                    <a:pt x="960" y="1080"/>
                  </a:cubicBezTo>
                  <a:cubicBezTo>
                    <a:pt x="1256" y="848"/>
                    <a:pt x="1512" y="376"/>
                    <a:pt x="1776" y="216"/>
                  </a:cubicBezTo>
                  <a:cubicBezTo>
                    <a:pt x="2040" y="56"/>
                    <a:pt x="2304" y="0"/>
                    <a:pt x="2544" y="120"/>
                  </a:cubicBezTo>
                  <a:cubicBezTo>
                    <a:pt x="2784" y="240"/>
                    <a:pt x="3000" y="588"/>
                    <a:pt x="3216" y="936"/>
                  </a:cubicBez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50" name="Line 6"/>
            <p:cNvSpPr>
              <a:spLocks noChangeShapeType="1"/>
            </p:cNvSpPr>
            <p:nvPr/>
          </p:nvSpPr>
          <p:spPr bwMode="auto">
            <a:xfrm>
              <a:off x="2064" y="2256"/>
              <a:ext cx="0" cy="28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51" name="Line 7"/>
            <p:cNvSpPr>
              <a:spLocks noChangeShapeType="1"/>
            </p:cNvSpPr>
            <p:nvPr/>
          </p:nvSpPr>
          <p:spPr bwMode="auto">
            <a:xfrm>
              <a:off x="2640" y="1824"/>
              <a:ext cx="0" cy="72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52" name="Line 8"/>
            <p:cNvSpPr>
              <a:spLocks noChangeShapeType="1"/>
            </p:cNvSpPr>
            <p:nvPr/>
          </p:nvSpPr>
          <p:spPr bwMode="auto">
            <a:xfrm>
              <a:off x="3264" y="1152"/>
              <a:ext cx="0" cy="139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53" name="Line 9"/>
            <p:cNvSpPr>
              <a:spLocks noChangeShapeType="1"/>
            </p:cNvSpPr>
            <p:nvPr/>
          </p:nvSpPr>
          <p:spPr bwMode="auto">
            <a:xfrm>
              <a:off x="3984" y="1008"/>
              <a:ext cx="0" cy="153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54" name="Text Box 10"/>
            <p:cNvSpPr txBox="1">
              <a:spLocks noChangeArrowheads="1"/>
            </p:cNvSpPr>
            <p:nvPr/>
          </p:nvSpPr>
          <p:spPr bwMode="auto">
            <a:xfrm>
              <a:off x="1488" y="2640"/>
              <a:ext cx="3476" cy="250"/>
            </a:xfrm>
            <a:prstGeom prst="rect">
              <a:avLst/>
            </a:prstGeom>
            <a:solidFill>
              <a:srgbClr val="FF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>
                  <a:solidFill>
                    <a:srgbClr val="000066"/>
                  </a:solidFill>
                  <a:latin typeface="標楷體" pitchFamily="65" charset="-120"/>
                  <a:ea typeface="標楷體" pitchFamily="65" charset="-120"/>
                </a:rPr>
                <a:t>導入期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2000" b="1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發展期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</a:t>
              </a:r>
              <a:r>
                <a:rPr lang="zh-TW" altLang="en-US" sz="2000" b="1">
                  <a:solidFill>
                    <a:srgbClr val="006600"/>
                  </a:solidFill>
                  <a:latin typeface="標楷體" pitchFamily="65" charset="-120"/>
                  <a:ea typeface="標楷體" pitchFamily="65" charset="-120"/>
                </a:rPr>
                <a:t>成長期  成熟期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  </a:t>
              </a:r>
              <a:r>
                <a:rPr lang="zh-TW" altLang="en-US" sz="20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衰退期</a:t>
              </a:r>
              <a:r>
                <a:rPr lang="zh-TW" altLang="en-US" sz="20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 </a:t>
              </a:r>
            </a:p>
          </p:txBody>
        </p:sp>
        <p:sp>
          <p:nvSpPr>
            <p:cNvPr id="48155" name="Text Box 11"/>
            <p:cNvSpPr txBox="1">
              <a:spLocks noChangeArrowheads="1"/>
            </p:cNvSpPr>
            <p:nvPr/>
          </p:nvSpPr>
          <p:spPr bwMode="auto">
            <a:xfrm>
              <a:off x="576" y="2640"/>
              <a:ext cx="756" cy="250"/>
            </a:xfrm>
            <a:prstGeom prst="rect">
              <a:avLst/>
            </a:prstGeom>
            <a:solidFill>
              <a:srgbClr val="FF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生命週期</a:t>
              </a:r>
              <a:endParaRPr lang="zh-TW" altLang="en-US" sz="20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709068" name="Text Box 12"/>
          <p:cNvSpPr txBox="1">
            <a:spLocks noChangeArrowheads="1"/>
          </p:cNvSpPr>
          <p:nvPr/>
        </p:nvSpPr>
        <p:spPr bwMode="auto">
          <a:xfrm>
            <a:off x="914400" y="4953000"/>
            <a:ext cx="1200150" cy="396875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企業能力</a:t>
            </a:r>
            <a:endParaRPr lang="zh-TW" altLang="en-US" sz="2000" b="1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914400" y="4343400"/>
            <a:ext cx="6965950" cy="396875"/>
            <a:chOff x="576" y="2976"/>
            <a:chExt cx="4388" cy="250"/>
          </a:xfrm>
        </p:grpSpPr>
        <p:sp>
          <p:nvSpPr>
            <p:cNvPr id="48146" name="Text Box 14"/>
            <p:cNvSpPr txBox="1">
              <a:spLocks noChangeArrowheads="1"/>
            </p:cNvSpPr>
            <p:nvPr/>
          </p:nvSpPr>
          <p:spPr bwMode="auto">
            <a:xfrm>
              <a:off x="1488" y="2976"/>
              <a:ext cx="3476" cy="25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>
                  <a:solidFill>
                    <a:srgbClr val="000066"/>
                  </a:solidFill>
                  <a:latin typeface="標楷體" pitchFamily="65" charset="-120"/>
                  <a:ea typeface="標楷體" pitchFamily="65" charset="-120"/>
                </a:rPr>
                <a:t>自由式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2000" b="1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簡單式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</a:t>
              </a:r>
              <a:r>
                <a:rPr lang="zh-TW" altLang="en-US" sz="2000" b="1">
                  <a:solidFill>
                    <a:srgbClr val="006600"/>
                  </a:solidFill>
                  <a:latin typeface="標楷體" pitchFamily="65" charset="-120"/>
                  <a:ea typeface="標楷體" pitchFamily="65" charset="-120"/>
                </a:rPr>
                <a:t>機械式  複雜式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  </a:t>
              </a:r>
              <a:r>
                <a:rPr lang="zh-TW" altLang="en-US" sz="20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縮減式</a:t>
              </a:r>
              <a:r>
                <a:rPr lang="zh-TW" altLang="en-US" sz="20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 </a:t>
              </a:r>
            </a:p>
          </p:txBody>
        </p:sp>
        <p:sp>
          <p:nvSpPr>
            <p:cNvPr id="48147" name="Text Box 15"/>
            <p:cNvSpPr txBox="1">
              <a:spLocks noChangeArrowheads="1"/>
            </p:cNvSpPr>
            <p:nvPr/>
          </p:nvSpPr>
          <p:spPr bwMode="auto">
            <a:xfrm>
              <a:off x="576" y="2976"/>
              <a:ext cx="756" cy="25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組織結構</a:t>
              </a:r>
              <a:endParaRPr lang="zh-TW" altLang="en-US" sz="20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914400" y="5791200"/>
            <a:ext cx="4495800" cy="396875"/>
            <a:chOff x="576" y="3648"/>
            <a:chExt cx="2832" cy="250"/>
          </a:xfrm>
        </p:grpSpPr>
        <p:sp>
          <p:nvSpPr>
            <p:cNvPr id="48142" name="Text Box 17"/>
            <p:cNvSpPr txBox="1">
              <a:spLocks noChangeArrowheads="1"/>
            </p:cNvSpPr>
            <p:nvPr/>
          </p:nvSpPr>
          <p:spPr bwMode="auto">
            <a:xfrm>
              <a:off x="576" y="3648"/>
              <a:ext cx="756" cy="250"/>
            </a:xfrm>
            <a:prstGeom prst="rect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組織轉型</a:t>
              </a:r>
            </a:p>
          </p:txBody>
        </p:sp>
        <p:sp>
          <p:nvSpPr>
            <p:cNvPr id="48143" name="Line 18"/>
            <p:cNvSpPr>
              <a:spLocks noChangeShapeType="1"/>
            </p:cNvSpPr>
            <p:nvPr/>
          </p:nvSpPr>
          <p:spPr bwMode="auto">
            <a:xfrm>
              <a:off x="2880" y="3792"/>
              <a:ext cx="528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44" name="Line 19"/>
            <p:cNvSpPr>
              <a:spLocks noChangeShapeType="1"/>
            </p:cNvSpPr>
            <p:nvPr/>
          </p:nvSpPr>
          <p:spPr bwMode="auto">
            <a:xfrm>
              <a:off x="2832" y="3744"/>
              <a:ext cx="0" cy="144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45" name="Line 20"/>
            <p:cNvSpPr>
              <a:spLocks noChangeShapeType="1"/>
            </p:cNvSpPr>
            <p:nvPr/>
          </p:nvSpPr>
          <p:spPr bwMode="auto">
            <a:xfrm>
              <a:off x="3408" y="3744"/>
              <a:ext cx="0" cy="144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709077" name="Freeform 21"/>
          <p:cNvSpPr>
            <a:spLocks/>
          </p:cNvSpPr>
          <p:nvPr/>
        </p:nvSpPr>
        <p:spPr bwMode="auto">
          <a:xfrm>
            <a:off x="2362200" y="4953000"/>
            <a:ext cx="5638800" cy="762000"/>
          </a:xfrm>
          <a:custGeom>
            <a:avLst/>
            <a:gdLst>
              <a:gd name="T0" fmla="*/ 0 w 1296"/>
              <a:gd name="T1" fmla="*/ 816 h 816"/>
              <a:gd name="T2" fmla="*/ 912 w 1296"/>
              <a:gd name="T3" fmla="*/ 480 h 816"/>
              <a:gd name="T4" fmla="*/ 1296 w 1296"/>
              <a:gd name="T5" fmla="*/ 0 h 816"/>
              <a:gd name="T6" fmla="*/ 0 60000 65536"/>
              <a:gd name="T7" fmla="*/ 0 60000 65536"/>
              <a:gd name="T8" fmla="*/ 0 60000 65536"/>
              <a:gd name="T9" fmla="*/ 0 w 1296"/>
              <a:gd name="T10" fmla="*/ 0 h 816"/>
              <a:gd name="T11" fmla="*/ 1296 w 1296"/>
              <a:gd name="T12" fmla="*/ 816 h 8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816">
                <a:moveTo>
                  <a:pt x="0" y="816"/>
                </a:moveTo>
                <a:cubicBezTo>
                  <a:pt x="348" y="716"/>
                  <a:pt x="696" y="616"/>
                  <a:pt x="912" y="480"/>
                </a:cubicBezTo>
                <a:cubicBezTo>
                  <a:pt x="1128" y="344"/>
                  <a:pt x="1232" y="80"/>
                  <a:pt x="1296" y="0"/>
                </a:cubicBezTo>
              </a:path>
            </a:pathLst>
          </a:custGeom>
          <a:noFill/>
          <a:ln w="76200">
            <a:solidFill>
              <a:schemeClr val="tx2"/>
            </a:solidFill>
            <a:prstDash val="dash"/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9078" name="Freeform 22"/>
          <p:cNvSpPr>
            <a:spLocks/>
          </p:cNvSpPr>
          <p:nvPr/>
        </p:nvSpPr>
        <p:spPr bwMode="auto">
          <a:xfrm>
            <a:off x="2362200" y="4953000"/>
            <a:ext cx="5638800" cy="990600"/>
          </a:xfrm>
          <a:custGeom>
            <a:avLst/>
            <a:gdLst>
              <a:gd name="T0" fmla="*/ 0 w 2640"/>
              <a:gd name="T1" fmla="*/ 0 h 1296"/>
              <a:gd name="T2" fmla="*/ 1008 w 2640"/>
              <a:gd name="T3" fmla="*/ 1008 h 1296"/>
              <a:gd name="T4" fmla="*/ 2640 w 2640"/>
              <a:gd name="T5" fmla="*/ 1296 h 1296"/>
              <a:gd name="T6" fmla="*/ 0 60000 65536"/>
              <a:gd name="T7" fmla="*/ 0 60000 65536"/>
              <a:gd name="T8" fmla="*/ 0 60000 65536"/>
              <a:gd name="T9" fmla="*/ 0 w 2640"/>
              <a:gd name="T10" fmla="*/ 0 h 1296"/>
              <a:gd name="T11" fmla="*/ 2640 w 2640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0" h="1296">
                <a:moveTo>
                  <a:pt x="0" y="0"/>
                </a:moveTo>
                <a:cubicBezTo>
                  <a:pt x="284" y="396"/>
                  <a:pt x="568" y="792"/>
                  <a:pt x="1008" y="1008"/>
                </a:cubicBezTo>
                <a:cubicBezTo>
                  <a:pt x="1448" y="1224"/>
                  <a:pt x="2368" y="1248"/>
                  <a:pt x="2640" y="1296"/>
                </a:cubicBezTo>
              </a:path>
            </a:pathLst>
          </a:custGeom>
          <a:noFill/>
          <a:ln w="76200">
            <a:solidFill>
              <a:srgbClr val="00CC00"/>
            </a:solidFill>
            <a:prstDash val="sysDot"/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9079" name="AutoShape 23"/>
          <p:cNvSpPr>
            <a:spLocks noChangeArrowheads="1"/>
          </p:cNvSpPr>
          <p:nvPr/>
        </p:nvSpPr>
        <p:spPr bwMode="auto">
          <a:xfrm>
            <a:off x="5105400" y="2438400"/>
            <a:ext cx="2286000" cy="609600"/>
          </a:xfrm>
          <a:prstGeom prst="wedgeRoundRectCallout">
            <a:avLst>
              <a:gd name="adj1" fmla="val 64653"/>
              <a:gd name="adj2" fmla="val 372917"/>
              <a:gd name="adj3" fmla="val 16667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專業本位過頭</a:t>
            </a:r>
          </a:p>
        </p:txBody>
      </p:sp>
      <p:sp>
        <p:nvSpPr>
          <p:cNvPr id="1709080" name="AutoShape 24"/>
          <p:cNvSpPr>
            <a:spLocks noChangeArrowheads="1"/>
          </p:cNvSpPr>
          <p:nvPr/>
        </p:nvSpPr>
        <p:spPr bwMode="auto">
          <a:xfrm>
            <a:off x="6934200" y="3505200"/>
            <a:ext cx="2209800" cy="609600"/>
          </a:xfrm>
          <a:prstGeom prst="wedgeRoundRectCallout">
            <a:avLst>
              <a:gd name="adj1" fmla="val -13218"/>
              <a:gd name="adj2" fmla="val 311981"/>
              <a:gd name="adj3" fmla="val 16667"/>
            </a:avLst>
          </a:prstGeom>
          <a:solidFill>
            <a:srgbClr val="00CC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團隊能力不足</a:t>
            </a:r>
          </a:p>
        </p:txBody>
      </p:sp>
      <p:pic>
        <p:nvPicPr>
          <p:cNvPr id="48141" name="Picture 25" descr="j022374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1554163"/>
            <a:ext cx="1727200" cy="1228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1709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09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09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"/>
                                        <p:tgtEl>
                                          <p:spTgt spid="170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09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09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9068" grpId="0" animBg="1" autoUpdateAnimBg="0"/>
      <p:bldP spid="1709077" grpId="0" animBg="1"/>
      <p:bldP spid="1709078" grpId="0" animBg="1"/>
      <p:bldP spid="1709079" grpId="0" animBg="1" autoUpdateAnimBg="0"/>
      <p:bldP spid="1709080" grpId="0" animBg="1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550</TotalTime>
  <Words>287</Words>
  <Application>Microsoft Office PowerPoint</Application>
  <PresentationFormat>如螢幕大小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標楷體</vt:lpstr>
      <vt:lpstr>Arial</vt:lpstr>
      <vt:lpstr>Symbol</vt:lpstr>
      <vt:lpstr>Times New Roman</vt:lpstr>
      <vt:lpstr>教學目標</vt:lpstr>
      <vt:lpstr>1. 企業經營的成功法則不斷再變，我們應如何應對？ </vt:lpstr>
      <vt:lpstr>外在環境：機會或威脅？</vt:lpstr>
      <vt:lpstr>跳高的典範(Paradigm)</vt:lpstr>
      <vt:lpstr>她們的職業？</vt:lpstr>
      <vt:lpstr>老鼠走迷宮</vt:lpstr>
      <vt:lpstr>典範轉移：IBM vs Apple</vt:lpstr>
      <vt:lpstr>郵差的未來？</vt:lpstr>
      <vt:lpstr>衰退：專業本位過頭 + 團隊能力不足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企業經營的成功法則不斷再變，我們應如何應對？ </dc:title>
  <dc:creator>Your User Name</dc:creator>
  <cp:lastModifiedBy>George Lee</cp:lastModifiedBy>
  <cp:revision>4</cp:revision>
  <dcterms:created xsi:type="dcterms:W3CDTF">2010-07-17T03:00:55Z</dcterms:created>
  <dcterms:modified xsi:type="dcterms:W3CDTF">2017-09-12T07:26:46Z</dcterms:modified>
</cp:coreProperties>
</file>